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6" r:id="rId2"/>
    <p:sldId id="264" r:id="rId3"/>
    <p:sldId id="267" r:id="rId4"/>
    <p:sldId id="269" r:id="rId5"/>
    <p:sldId id="265" r:id="rId6"/>
    <p:sldId id="307" r:id="rId7"/>
    <p:sldId id="308" r:id="rId8"/>
    <p:sldId id="309" r:id="rId9"/>
    <p:sldId id="310" r:id="rId10"/>
    <p:sldId id="312" r:id="rId11"/>
    <p:sldId id="313" r:id="rId12"/>
    <p:sldId id="331" r:id="rId13"/>
    <p:sldId id="315" r:id="rId14"/>
    <p:sldId id="316" r:id="rId15"/>
    <p:sldId id="317" r:id="rId16"/>
    <p:sldId id="318" r:id="rId17"/>
    <p:sldId id="319" r:id="rId18"/>
    <p:sldId id="320" r:id="rId19"/>
    <p:sldId id="321" r:id="rId20"/>
    <p:sldId id="325" r:id="rId21"/>
    <p:sldId id="322" r:id="rId22"/>
    <p:sldId id="323" r:id="rId23"/>
    <p:sldId id="324" r:id="rId24"/>
    <p:sldId id="326" r:id="rId25"/>
    <p:sldId id="328" r:id="rId26"/>
    <p:sldId id="327" r:id="rId27"/>
    <p:sldId id="330" r:id="rId28"/>
    <p:sldId id="329" r:id="rId29"/>
    <p:sldId id="311" r:id="rId30"/>
    <p:sldId id="314" r:id="rId31"/>
    <p:sldId id="332" r:id="rId32"/>
    <p:sldId id="333" r:id="rId33"/>
    <p:sldId id="334" r:id="rId34"/>
    <p:sldId id="335" r:id="rId35"/>
    <p:sldId id="336" r:id="rId36"/>
    <p:sldId id="306" r:id="rId37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00FF"/>
    <a:srgbClr val="FF99FF"/>
    <a:srgbClr val="CC3300"/>
    <a:srgbClr val="FFFF00"/>
    <a:srgbClr val="CC00FF"/>
    <a:srgbClr val="0066FF"/>
    <a:srgbClr val="FF9900"/>
    <a:srgbClr val="D60093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32" autoAdjust="0"/>
    <p:restoredTop sz="92414" autoAdjust="0"/>
  </p:normalViewPr>
  <p:slideViewPr>
    <p:cSldViewPr>
      <p:cViewPr varScale="1">
        <p:scale>
          <a:sx n="100" d="100"/>
          <a:sy n="100" d="100"/>
        </p:scale>
        <p:origin x="112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6D16C63A-11FE-43E7-9A6D-3554C689352F}" type="datetimeFigureOut">
              <a:rPr lang="ru-RU" smtClean="0"/>
              <a:t>30.07.2023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90625" y="1252538"/>
            <a:ext cx="4506913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822269"/>
            <a:ext cx="5510530" cy="3945493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7DEACA37-6CF5-41B2-8619-0AF10F1DCC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99238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30.07.2023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30.07.2023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30.07.2023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30.07.2023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20000"/>
              </a:lnSpc>
              <a:spcAft>
                <a:spcPts val="1000"/>
              </a:spcAft>
            </a:pPr>
            <a:r>
              <a:rPr lang="ru-RU" sz="1400" b="1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1400" b="1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400" b="1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МУНИЦИПАЛЬНОЕ БЮДЖЕТНОЕ ДОШКОЛЬНОЕ ОБРАЗОВАТЕЛЬНОЕ УЧРЕЖДЕНИЕ</a:t>
            </a:r>
            <a:br>
              <a:rPr lang="ru-RU" sz="1400" b="1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400" b="1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АЛЕКСЕЕВСКИЙ ДЕТСКИЙ САД «СКАЗКА»</a:t>
            </a:r>
            <a:br>
              <a:rPr lang="ru-RU" sz="1400" b="1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400" b="1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АЛЕКСЕЕВСКОГО МУНИЦИПАЛЬНОГО РАЙОНА ВОЛГОГРАДСКОЙ ОБЛАСТИ</a:t>
            </a:r>
            <a:br>
              <a:rPr lang="ru-RU" sz="1400" b="1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400" b="1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(МБДОУ АЛЕКСЕЕВСКИЙ ДЕТСКИЙ САД «СКАЗКА»)</a:t>
            </a:r>
            <a:r>
              <a:rPr lang="ru-RU" sz="1600" b="1" i="1" dirty="0">
                <a:latin typeface="Monotype Corsiva"/>
                <a:ea typeface="Times New Roman"/>
                <a:cs typeface="Times New Roman"/>
              </a:rPr>
              <a:t/>
            </a:r>
            <a:br>
              <a:rPr lang="ru-RU" sz="1600" b="1" i="1" dirty="0">
                <a:latin typeface="Monotype Corsiva"/>
                <a:ea typeface="Times New Roman"/>
                <a:cs typeface="Times New Roman"/>
              </a:rPr>
            </a:br>
            <a:r>
              <a:rPr lang="ru-RU" sz="1600" b="1" i="1" dirty="0">
                <a:latin typeface="Monotype Corsiva"/>
                <a:ea typeface="Times New Roman"/>
                <a:cs typeface="Times New Roman"/>
              </a:rPr>
              <a:t>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  <a:spcAft>
                <a:spcPts val="1000"/>
              </a:spcAft>
            </a:pPr>
            <a:endParaRPr lang="ru-RU" sz="5200" dirty="0" smtClean="0">
              <a:solidFill>
                <a:srgbClr val="0033CC"/>
              </a:solidFill>
              <a:latin typeface="Monotype Corsiva"/>
              <a:ea typeface="Calibri"/>
              <a:cs typeface="Times New Roman"/>
            </a:endParaRPr>
          </a:p>
          <a:p>
            <a:pPr algn="ctr">
              <a:lnSpc>
                <a:spcPct val="120000"/>
              </a:lnSpc>
              <a:spcAft>
                <a:spcPts val="1000"/>
              </a:spcAft>
              <a:buNone/>
            </a:pPr>
            <a:r>
              <a:rPr lang="ru-RU" sz="4300" b="1" dirty="0" smtClean="0">
                <a:solidFill>
                  <a:srgbClr val="FF0000"/>
                </a:solidFill>
                <a:latin typeface="Monotype Corsiva" pitchFamily="66" charset="0"/>
                <a:ea typeface="Calibri"/>
                <a:cs typeface="Times New Roman"/>
              </a:rPr>
              <a:t>Проект</a:t>
            </a:r>
            <a:endParaRPr lang="ru-RU" sz="4300" b="1" i="1" dirty="0">
              <a:solidFill>
                <a:srgbClr val="FF0000"/>
              </a:solidFill>
              <a:latin typeface="Monotype Corsiva" pitchFamily="66" charset="0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4300" b="1" dirty="0">
                <a:solidFill>
                  <a:srgbClr val="0000FF"/>
                </a:solidFill>
                <a:latin typeface="Monotype Corsiva" pitchFamily="66" charset="0"/>
                <a:ea typeface="Calibri"/>
                <a:cs typeface="Times New Roman"/>
              </a:rPr>
              <a:t>«</a:t>
            </a:r>
            <a:r>
              <a:rPr lang="ru-RU" sz="4300" b="1" dirty="0" smtClean="0">
                <a:solidFill>
                  <a:srgbClr val="FF0000"/>
                </a:solidFill>
                <a:latin typeface="Monotype Corsiva" pitchFamily="66" charset="0"/>
                <a:ea typeface="Calibri"/>
                <a:cs typeface="Times New Roman"/>
              </a:rPr>
              <a:t>Р</a:t>
            </a:r>
            <a:r>
              <a:rPr lang="ru-RU" sz="4300" b="1" dirty="0" smtClean="0">
                <a:solidFill>
                  <a:srgbClr val="00B050"/>
                </a:solidFill>
                <a:latin typeface="Monotype Corsiva" pitchFamily="66" charset="0"/>
                <a:ea typeface="Calibri"/>
                <a:cs typeface="Times New Roman"/>
              </a:rPr>
              <a:t>а</a:t>
            </a:r>
            <a:r>
              <a:rPr lang="ru-RU" sz="4300" b="1" dirty="0" smtClean="0">
                <a:solidFill>
                  <a:srgbClr val="7030A0"/>
                </a:solidFill>
                <a:latin typeface="Monotype Corsiva" pitchFamily="66" charset="0"/>
                <a:ea typeface="Calibri"/>
                <a:cs typeface="Times New Roman"/>
              </a:rPr>
              <a:t>з</a:t>
            </a:r>
            <a:r>
              <a:rPr lang="ru-RU" sz="4300" b="1" dirty="0" smtClean="0">
                <a:solidFill>
                  <a:srgbClr val="C00000"/>
                </a:solidFill>
                <a:latin typeface="Monotype Corsiva" pitchFamily="66" charset="0"/>
                <a:ea typeface="Calibri"/>
                <a:cs typeface="Times New Roman"/>
              </a:rPr>
              <a:t>н</a:t>
            </a:r>
            <a:r>
              <a:rPr lang="ru-RU" sz="4300" b="1" dirty="0" smtClean="0">
                <a:solidFill>
                  <a:srgbClr val="7030A0"/>
                </a:solidFill>
                <a:latin typeface="Monotype Corsiva" pitchFamily="66" charset="0"/>
                <a:ea typeface="Calibri"/>
                <a:cs typeface="Times New Roman"/>
              </a:rPr>
              <a:t>о</a:t>
            </a:r>
            <a:r>
              <a:rPr lang="ru-RU" sz="4300" b="1" dirty="0" smtClean="0">
                <a:solidFill>
                  <a:srgbClr val="05FF76"/>
                </a:solidFill>
                <a:latin typeface="Monotype Corsiva" pitchFamily="66" charset="0"/>
                <a:ea typeface="Calibri"/>
                <a:cs typeface="Times New Roman"/>
              </a:rPr>
              <a:t>ц</a:t>
            </a:r>
            <a:r>
              <a:rPr lang="ru-RU" sz="4300" b="1" dirty="0" smtClean="0">
                <a:solidFill>
                  <a:srgbClr val="FFFF00"/>
                </a:solidFill>
                <a:latin typeface="Monotype Corsiva" pitchFamily="66" charset="0"/>
                <a:ea typeface="Calibri"/>
                <a:cs typeface="Times New Roman"/>
              </a:rPr>
              <a:t>в</a:t>
            </a:r>
            <a:r>
              <a:rPr lang="ru-RU" sz="4300" b="1" dirty="0" smtClean="0">
                <a:solidFill>
                  <a:srgbClr val="002060"/>
                </a:solidFill>
                <a:latin typeface="Monotype Corsiva" pitchFamily="66" charset="0"/>
                <a:ea typeface="Calibri"/>
                <a:cs typeface="Times New Roman"/>
              </a:rPr>
              <a:t>е</a:t>
            </a:r>
            <a:r>
              <a:rPr lang="ru-RU" sz="4300" b="1" dirty="0" smtClean="0">
                <a:solidFill>
                  <a:srgbClr val="FFC000"/>
                </a:solidFill>
                <a:latin typeface="Monotype Corsiva" pitchFamily="66" charset="0"/>
                <a:ea typeface="Calibri"/>
                <a:cs typeface="Times New Roman"/>
              </a:rPr>
              <a:t>т</a:t>
            </a:r>
            <a:r>
              <a:rPr lang="ru-RU" sz="4300" b="1" dirty="0" smtClean="0">
                <a:solidFill>
                  <a:srgbClr val="7030A0"/>
                </a:solidFill>
                <a:latin typeface="Monotype Corsiva" pitchFamily="66" charset="0"/>
                <a:ea typeface="Calibri"/>
                <a:cs typeface="Times New Roman"/>
              </a:rPr>
              <a:t>н</a:t>
            </a:r>
            <a:r>
              <a:rPr lang="ru-RU" sz="4300" b="1" dirty="0" smtClean="0">
                <a:solidFill>
                  <a:srgbClr val="FABF8F"/>
                </a:solidFill>
                <a:latin typeface="Monotype Corsiva" pitchFamily="66" charset="0"/>
                <a:ea typeface="Calibri"/>
                <a:cs typeface="Times New Roman"/>
              </a:rPr>
              <a:t>а</a:t>
            </a:r>
            <a:r>
              <a:rPr lang="ru-RU" sz="4300" b="1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  <a:ea typeface="Calibri"/>
                <a:cs typeface="Times New Roman"/>
              </a:rPr>
              <a:t>я</a:t>
            </a:r>
            <a:r>
              <a:rPr lang="ru-RU" sz="4300" b="1" i="1" dirty="0" smtClean="0">
                <a:latin typeface="Monotype Corsiva" pitchFamily="66" charset="0"/>
                <a:ea typeface="Calibri"/>
                <a:cs typeface="Times New Roman"/>
              </a:rPr>
              <a:t>  </a:t>
            </a:r>
            <a:r>
              <a:rPr lang="ru-RU" sz="4300" b="1" dirty="0" smtClean="0">
                <a:solidFill>
                  <a:srgbClr val="E008B2"/>
                </a:solidFill>
                <a:latin typeface="Monotype Corsiva" pitchFamily="66" charset="0"/>
                <a:ea typeface="Calibri"/>
                <a:cs typeface="Times New Roman"/>
              </a:rPr>
              <a:t>н</a:t>
            </a:r>
            <a:r>
              <a:rPr lang="ru-RU" sz="4300" b="1" dirty="0" smtClean="0">
                <a:solidFill>
                  <a:srgbClr val="990099"/>
                </a:solidFill>
                <a:latin typeface="Monotype Corsiva" pitchFamily="66" charset="0"/>
                <a:ea typeface="Calibri"/>
                <a:cs typeface="Times New Roman"/>
              </a:rPr>
              <a:t>е</a:t>
            </a:r>
            <a:r>
              <a:rPr lang="ru-RU" sz="4300" b="1" dirty="0" smtClean="0">
                <a:solidFill>
                  <a:srgbClr val="365F91"/>
                </a:solidFill>
                <a:latin typeface="Monotype Corsiva" pitchFamily="66" charset="0"/>
                <a:ea typeface="Calibri"/>
                <a:cs typeface="Times New Roman"/>
              </a:rPr>
              <a:t>д</a:t>
            </a:r>
            <a:r>
              <a:rPr lang="ru-RU" sz="4300" b="1" dirty="0" smtClean="0">
                <a:solidFill>
                  <a:srgbClr val="FF00FF"/>
                </a:solidFill>
                <a:latin typeface="Monotype Corsiva" pitchFamily="66" charset="0"/>
                <a:ea typeface="Calibri"/>
                <a:cs typeface="Times New Roman"/>
              </a:rPr>
              <a:t>е</a:t>
            </a:r>
            <a:r>
              <a:rPr lang="ru-RU" sz="4300" b="1" dirty="0" smtClean="0">
                <a:solidFill>
                  <a:srgbClr val="4F6228"/>
                </a:solidFill>
                <a:latin typeface="Monotype Corsiva" pitchFamily="66" charset="0"/>
                <a:ea typeface="Calibri"/>
                <a:cs typeface="Times New Roman"/>
              </a:rPr>
              <a:t>л</a:t>
            </a:r>
            <a:r>
              <a:rPr lang="ru-RU" sz="4300" b="1" dirty="0" smtClean="0">
                <a:solidFill>
                  <a:srgbClr val="FF0000"/>
                </a:solidFill>
                <a:latin typeface="Monotype Corsiva" pitchFamily="66" charset="0"/>
                <a:ea typeface="Calibri"/>
                <a:cs typeface="Times New Roman"/>
              </a:rPr>
              <a:t>я</a:t>
            </a:r>
            <a:r>
              <a:rPr lang="ru-RU" sz="4300" b="1" dirty="0" smtClean="0">
                <a:solidFill>
                  <a:srgbClr val="0000FF"/>
                </a:solidFill>
                <a:latin typeface="Monotype Corsiva" pitchFamily="66" charset="0"/>
                <a:ea typeface="Calibri"/>
                <a:cs typeface="Times New Roman"/>
              </a:rPr>
              <a:t>»</a:t>
            </a:r>
            <a:endParaRPr lang="ru-RU" sz="4300" b="1" i="1" dirty="0">
              <a:latin typeface="Monotype Corsiva" pitchFamily="66" charset="0"/>
              <a:ea typeface="Calibri"/>
              <a:cs typeface="Times New Roman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000" b="1" dirty="0" smtClean="0">
                <a:solidFill>
                  <a:schemeClr val="tx1"/>
                </a:solidFill>
                <a:latin typeface="Monotype Corsiva" pitchFamily="66" charset="0"/>
                <a:ea typeface="Calibri"/>
                <a:cs typeface="Times New Roman"/>
              </a:rPr>
              <a:t>Подготовила:</a:t>
            </a:r>
          </a:p>
          <a:p>
            <a:pPr algn="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000" b="1" i="1" dirty="0" err="1" smtClean="0">
                <a:solidFill>
                  <a:schemeClr val="tx1"/>
                </a:solidFill>
                <a:latin typeface="Monotype Corsiva" pitchFamily="66" charset="0"/>
                <a:ea typeface="Times New Roman"/>
                <a:cs typeface="Times New Roman"/>
              </a:rPr>
              <a:t>Кубракова</a:t>
            </a:r>
            <a:r>
              <a:rPr lang="ru-RU" sz="3000" b="1" i="1" dirty="0" smtClean="0">
                <a:solidFill>
                  <a:schemeClr val="tx1"/>
                </a:solidFill>
                <a:latin typeface="Monotype Corsiva" pitchFamily="66" charset="0"/>
                <a:ea typeface="Times New Roman"/>
                <a:cs typeface="Times New Roman"/>
              </a:rPr>
              <a:t> С.О.</a:t>
            </a:r>
            <a:endParaRPr lang="ru-RU" sz="3000" b="1" i="1" dirty="0">
              <a:solidFill>
                <a:schemeClr val="tx1"/>
              </a:solidFill>
              <a:latin typeface="Monotype Corsiva" pitchFamily="66" charset="0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600" dirty="0">
                <a:solidFill>
                  <a:schemeClr val="tx1"/>
                </a:solidFill>
                <a:latin typeface="Monotype Corsiva"/>
                <a:ea typeface="Calibri"/>
                <a:cs typeface="Times New Roman"/>
              </a:rPr>
              <a:t> </a:t>
            </a:r>
            <a:endParaRPr lang="ru-RU" sz="2600" i="1" dirty="0">
              <a:solidFill>
                <a:schemeClr val="tx1"/>
              </a:solidFill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02684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Актуальность:</a:t>
            </a:r>
            <a:endParaRPr lang="ru-RU" sz="28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>
                <a:latin typeface="Monotype Corsiva" pitchFamily="66" charset="0"/>
              </a:rPr>
              <a:t>        Работая с детьми, я обратила внимание, что дети испытывают трудности в определении цвета. Для закрепления названий основных цветов было решено провести «разноцветную недельку».</a:t>
            </a:r>
          </a:p>
          <a:p>
            <a:pPr>
              <a:buNone/>
            </a:pPr>
            <a:r>
              <a:rPr lang="ru-RU" dirty="0" smtClean="0">
                <a:latin typeface="Monotype Corsiva" pitchFamily="66" charset="0"/>
              </a:rPr>
              <a:t>        Занимаясь с детьми, мы начинаем с самых простых вещей - называем предметы, говорим о свойствах этих предметов и </a:t>
            </a:r>
            <a:r>
              <a:rPr lang="ru-RU" b="1" dirty="0" smtClean="0">
                <a:latin typeface="Monotype Corsiva" pitchFamily="66" charset="0"/>
              </a:rPr>
              <a:t>изучаем цвета с детьми</a:t>
            </a:r>
            <a:r>
              <a:rPr lang="ru-RU" dirty="0" smtClean="0">
                <a:latin typeface="Monotype Corsiva" pitchFamily="66" charset="0"/>
              </a:rPr>
              <a:t>. </a:t>
            </a:r>
          </a:p>
          <a:p>
            <a:pPr>
              <a:buNone/>
            </a:pPr>
            <a:r>
              <a:rPr lang="ru-RU" dirty="0" smtClean="0">
                <a:latin typeface="Monotype Corsiva" pitchFamily="66" charset="0"/>
              </a:rPr>
              <a:t>        Начинать нужно с простых, так называемых, основных цветов — учим красный, синий, желтый и зеленый цвета.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958535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4348" y="571480"/>
            <a:ext cx="77153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Monotype Corsiva" pitchFamily="66" charset="0"/>
              </a:rPr>
              <a:t>Проект краткосрочный </a:t>
            </a:r>
            <a:r>
              <a:rPr lang="ru-RU" sz="2800" dirty="0" smtClean="0">
                <a:latin typeface="Monotype Corsiva" pitchFamily="66" charset="0"/>
              </a:rPr>
              <a:t>(1 неделя)</a:t>
            </a:r>
            <a:endParaRPr lang="ru-RU" sz="2800" dirty="0">
              <a:latin typeface="Monotype Corsiva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85786" y="1214422"/>
            <a:ext cx="75009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Monotype Corsiva" pitchFamily="66" charset="0"/>
              </a:rPr>
              <a:t>Тип проекта: </a:t>
            </a:r>
            <a:r>
              <a:rPr lang="ru-RU" sz="2800" dirty="0" smtClean="0">
                <a:latin typeface="Monotype Corsiva" pitchFamily="66" charset="0"/>
              </a:rPr>
              <a:t>творческий</a:t>
            </a:r>
            <a:endParaRPr lang="ru-RU" sz="2800" dirty="0">
              <a:latin typeface="Monotype Corsiva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7224" y="1857364"/>
            <a:ext cx="78581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Monotype Corsiva" pitchFamily="66" charset="0"/>
              </a:rPr>
              <a:t>Участники проекта: </a:t>
            </a:r>
            <a:r>
              <a:rPr lang="ru-RU" sz="2800" dirty="0" smtClean="0">
                <a:latin typeface="Monotype Corsiva" pitchFamily="66" charset="0"/>
              </a:rPr>
              <a:t>воспитанники </a:t>
            </a:r>
            <a:r>
              <a:rPr lang="en-US" sz="2800" dirty="0">
                <a:latin typeface="Monotype Corsiva" pitchFamily="66" charset="0"/>
              </a:rPr>
              <a:t>II </a:t>
            </a:r>
            <a:r>
              <a:rPr lang="ru-RU" sz="2800" dirty="0" smtClean="0">
                <a:latin typeface="Monotype Corsiva" pitchFamily="66" charset="0"/>
              </a:rPr>
              <a:t>группы раннего возраста, родители, воспитатели</a:t>
            </a:r>
          </a:p>
          <a:p>
            <a:endParaRPr lang="ru-RU" sz="2800" dirty="0" smtClean="0">
              <a:latin typeface="Monotype Corsiva" pitchFamily="66" charset="0"/>
            </a:endParaRPr>
          </a:p>
          <a:p>
            <a:r>
              <a:rPr lang="ru-RU" sz="2800" b="1" dirty="0" smtClean="0">
                <a:solidFill>
                  <a:srgbClr val="FF0000"/>
                </a:solidFill>
                <a:latin typeface="Monotype Corsiva" pitchFamily="66" charset="0"/>
              </a:rPr>
              <a:t>Предполагаемые результаты: </a:t>
            </a:r>
            <a:r>
              <a:rPr lang="ru-RU" sz="2800" dirty="0" smtClean="0">
                <a:latin typeface="Monotype Corsiva" pitchFamily="66" charset="0"/>
              </a:rPr>
              <a:t>дети знают и называют основные цвета</a:t>
            </a:r>
            <a:endParaRPr lang="ru-RU" sz="28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571472" y="141722"/>
            <a:ext cx="8358246" cy="65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Этапы реализации проекта: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этап . Подготовительный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ru-RU" sz="2000" dirty="0" smtClean="0">
                <a:solidFill>
                  <a:srgbClr val="333333"/>
                </a:solidFill>
                <a:latin typeface="Monotype Corsiva" pitchFamily="66" charset="0"/>
                <a:cs typeface="Times New Roman" pitchFamily="18" charset="0"/>
              </a:rPr>
              <a:t>определение темы проекта;</a:t>
            </a:r>
            <a:endParaRPr kumimoji="0" lang="ru-RU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формулировка цели, задач проекта;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изучение литературы;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подбор материала для проведения проекта.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ru-RU" sz="2000" dirty="0" smtClean="0">
              <a:solidFill>
                <a:srgbClr val="333333"/>
              </a:solidFill>
              <a:latin typeface="Monotype Corsiva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Monotype Corsiva" pitchFamily="66" charset="0"/>
                <a:cs typeface="Arial" pitchFamily="34" charset="0"/>
              </a:rPr>
              <a:t>II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Monotype Corsiva" pitchFamily="66" charset="0"/>
                <a:cs typeface="Arial" pitchFamily="34" charset="0"/>
              </a:rPr>
              <a:t>этап</a:t>
            </a: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rgbClr val="333333"/>
                </a:solidFill>
                <a:effectLst/>
                <a:latin typeface="Monotype Corsiva" pitchFamily="66" charset="0"/>
                <a:cs typeface="Arial" pitchFamily="34" charset="0"/>
              </a:rPr>
              <a:t> Основной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ru-RU" sz="2000" dirty="0" smtClean="0">
                <a:solidFill>
                  <a:srgbClr val="333333"/>
                </a:solidFill>
                <a:latin typeface="Monotype Corsiva" pitchFamily="66" charset="0"/>
                <a:cs typeface="Arial" pitchFamily="34" charset="0"/>
              </a:rPr>
              <a:t>понедельник  - «красный день»;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333333"/>
                </a:solidFill>
                <a:effectLst/>
                <a:latin typeface="Monotype Corsiva" pitchFamily="66" charset="0"/>
                <a:cs typeface="Arial" pitchFamily="34" charset="0"/>
              </a:rPr>
              <a:t>вторник  - «желтый</a:t>
            </a:r>
            <a:r>
              <a:rPr lang="ru-RU" sz="2000" dirty="0">
                <a:solidFill>
                  <a:srgbClr val="333333"/>
                </a:solidFill>
                <a:latin typeface="Monotype Corsiva" pitchFamily="66" charset="0"/>
                <a:cs typeface="Arial" pitchFamily="34" charset="0"/>
              </a:rPr>
              <a:t> </a:t>
            </a:r>
            <a:r>
              <a:rPr lang="ru-RU" sz="2000" dirty="0" smtClean="0">
                <a:solidFill>
                  <a:srgbClr val="333333"/>
                </a:solidFill>
                <a:latin typeface="Monotype Corsiva" pitchFamily="66" charset="0"/>
                <a:cs typeface="Arial" pitchFamily="34" charset="0"/>
              </a:rPr>
              <a:t>день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333333"/>
                </a:solidFill>
                <a:effectLst/>
                <a:latin typeface="Monotype Corsiva" pitchFamily="66" charset="0"/>
                <a:cs typeface="Arial" pitchFamily="34" charset="0"/>
              </a:rPr>
              <a:t>»;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ru-RU" sz="2000" dirty="0" smtClean="0">
                <a:solidFill>
                  <a:srgbClr val="333333"/>
                </a:solidFill>
                <a:latin typeface="Monotype Corsiva" pitchFamily="66" charset="0"/>
                <a:cs typeface="Arial" pitchFamily="34" charset="0"/>
              </a:rPr>
              <a:t>среда - «зеленый день»;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333333"/>
                </a:solidFill>
                <a:effectLst/>
                <a:latin typeface="Monotype Corsiva" pitchFamily="66" charset="0"/>
                <a:cs typeface="Arial" pitchFamily="34" charset="0"/>
              </a:rPr>
              <a:t>четверг  - «голубой, синий день»;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ru-RU" sz="2000" dirty="0" smtClean="0">
                <a:solidFill>
                  <a:srgbClr val="333333"/>
                </a:solidFill>
                <a:latin typeface="Monotype Corsiva" pitchFamily="66" charset="0"/>
                <a:cs typeface="Arial" pitchFamily="34" charset="0"/>
              </a:rPr>
              <a:t>пятница  - «разноцветный день».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kumimoji="0" lang="ru-RU" sz="2000" b="0" i="0" u="none" strike="noStrike" cap="none" normalizeH="0" dirty="0" smtClean="0">
              <a:ln>
                <a:noFill/>
              </a:ln>
              <a:solidFill>
                <a:srgbClr val="333333"/>
              </a:solidFill>
              <a:effectLst/>
              <a:latin typeface="Monotype Corsiva" pitchFamily="66" charset="0"/>
              <a:cs typeface="Arial" pitchFamily="34" charset="0"/>
            </a:endParaRPr>
          </a:p>
          <a:p>
            <a:r>
              <a:rPr lang="en-US" sz="2000" b="1" dirty="0" smtClean="0">
                <a:latin typeface="Monotype Corsiva" pitchFamily="66" charset="0"/>
              </a:rPr>
              <a:t>III </a:t>
            </a:r>
            <a:r>
              <a:rPr lang="ru-RU" sz="2000" b="1" dirty="0" smtClean="0">
                <a:latin typeface="Monotype Corsiva" pitchFamily="66" charset="0"/>
              </a:rPr>
              <a:t>этап Заключительный</a:t>
            </a:r>
          </a:p>
          <a:p>
            <a:pPr lvl="0">
              <a:buFont typeface="Arial" pitchFamily="34" charset="0"/>
              <a:buChar char="•"/>
            </a:pPr>
            <a:r>
              <a:rPr lang="ru-RU" sz="2000" dirty="0" smtClean="0">
                <a:latin typeface="Monotype Corsiva" pitchFamily="66" charset="0"/>
              </a:rPr>
              <a:t> оформление выставки рисунков;</a:t>
            </a:r>
          </a:p>
          <a:p>
            <a:pPr lvl="0">
              <a:buFont typeface="Arial" pitchFamily="34" charset="0"/>
              <a:buChar char="•"/>
            </a:pPr>
            <a:r>
              <a:rPr lang="ru-RU" sz="2000" dirty="0" smtClean="0">
                <a:latin typeface="Monotype Corsiva" pitchFamily="66" charset="0"/>
              </a:rPr>
              <a:t> информационный стенд для родителей «Цвет и его влияние»;</a:t>
            </a:r>
          </a:p>
          <a:p>
            <a:pPr lvl="0">
              <a:buFont typeface="Arial" pitchFamily="34" charset="0"/>
              <a:buChar char="•"/>
            </a:pPr>
            <a:r>
              <a:rPr lang="ru-RU" sz="2000" dirty="0" smtClean="0">
                <a:latin typeface="Monotype Corsiva" pitchFamily="66" charset="0"/>
              </a:rPr>
              <a:t> создание презентации.</a:t>
            </a:r>
          </a:p>
          <a:p>
            <a:pPr lvl="0"/>
            <a:endParaRPr lang="ru-RU" sz="2000" dirty="0" smtClean="0">
              <a:latin typeface="Monotype Corsiva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kumimoji="0" lang="ru-RU" sz="1200" b="0" i="0" u="none" strike="noStrike" cap="none" normalizeH="0" dirty="0" smtClean="0">
              <a:ln>
                <a:noFill/>
              </a:ln>
              <a:solidFill>
                <a:srgbClr val="333333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800" b="1" dirty="0" smtClean="0">
                <a:solidFill>
                  <a:srgbClr val="FF0000"/>
                </a:solidFill>
                <a:latin typeface="Monotype Corsiva" pitchFamily="66" charset="0"/>
              </a:rPr>
              <a:t>Цель:</a:t>
            </a:r>
            <a:endParaRPr lang="ru-RU" sz="28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071546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ru-RU" sz="2900" dirty="0" smtClean="0">
                <a:latin typeface="Monotype Corsiva" pitchFamily="66" charset="0"/>
              </a:rPr>
              <a:t>учить детей  узнавать, запоминать и называть основные цвета</a:t>
            </a:r>
          </a:p>
          <a:p>
            <a:endParaRPr lang="ru-RU" dirty="0" smtClean="0"/>
          </a:p>
          <a:p>
            <a:pPr>
              <a:buNone/>
            </a:pPr>
            <a:r>
              <a:rPr lang="ru-RU" sz="3000" b="1" dirty="0" smtClean="0">
                <a:solidFill>
                  <a:srgbClr val="FF0000"/>
                </a:solidFill>
                <a:latin typeface="Monotype Corsiva" pitchFamily="66" charset="0"/>
              </a:rPr>
              <a:t>Задачи:</a:t>
            </a:r>
          </a:p>
          <a:p>
            <a:r>
              <a:rPr lang="ru-RU" sz="2600" dirty="0" smtClean="0">
                <a:latin typeface="Monotype Corsiva" pitchFamily="66" charset="0"/>
              </a:rPr>
              <a:t>упражнять в нахождении предметов заданного цвета вокруг себя;</a:t>
            </a:r>
          </a:p>
          <a:p>
            <a:r>
              <a:rPr lang="ru-RU" sz="2600" dirty="0" smtClean="0">
                <a:latin typeface="Monotype Corsiva" pitchFamily="66" charset="0"/>
              </a:rPr>
              <a:t>формировать </a:t>
            </a:r>
            <a:r>
              <a:rPr lang="ru-RU" sz="2600" dirty="0">
                <a:latin typeface="Monotype Corsiva" pitchFamily="66" charset="0"/>
              </a:rPr>
              <a:t>умение различать предметы по цвету и называть их </a:t>
            </a:r>
            <a:r>
              <a:rPr lang="ru-RU" sz="2600" dirty="0" smtClean="0">
                <a:latin typeface="Monotype Corsiva" pitchFamily="66" charset="0"/>
              </a:rPr>
              <a:t>цвет</a:t>
            </a:r>
            <a:r>
              <a:rPr lang="ru-RU" sz="2600" dirty="0">
                <a:latin typeface="Monotype Corsiva" pitchFamily="66" charset="0"/>
              </a:rPr>
              <a:t>;</a:t>
            </a:r>
          </a:p>
          <a:p>
            <a:r>
              <a:rPr lang="ru-RU" sz="2600" dirty="0" smtClean="0">
                <a:latin typeface="Monotype Corsiva" pitchFamily="66" charset="0"/>
              </a:rPr>
              <a:t>развивать умения видеть характерные признаки предметов;</a:t>
            </a:r>
          </a:p>
          <a:p>
            <a:r>
              <a:rPr lang="ru-RU" sz="2600" dirty="0" smtClean="0">
                <a:latin typeface="Monotype Corsiva" pitchFamily="66" charset="0"/>
              </a:rPr>
              <a:t>развивать цветовое восприятие, внимание, наблюдательность,  </a:t>
            </a:r>
          </a:p>
          <a:p>
            <a:r>
              <a:rPr lang="ru-RU" sz="2600" dirty="0" smtClean="0">
                <a:latin typeface="Monotype Corsiva" pitchFamily="66" charset="0"/>
              </a:rPr>
              <a:t>развивать речь и словарный запас ребят.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b="1" i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Понедельник – «Путешествие в Красное королевство».</a:t>
            </a:r>
            <a:r>
              <a:rPr lang="ru-RU" sz="2400" b="1" i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b="1" i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400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Дидактические 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игры: «Давайте познакомимся – Я Красный», 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«Красные 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предметы», "Найди и назови все красное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".  </a:t>
            </a:r>
            <a:endParaRPr lang="ru-RU" sz="18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Подвижные игры: «Красная ленточка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 </a:t>
            </a:r>
            <a:endParaRPr lang="ru-RU" sz="18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Игра-задание «Построй красную дорожку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 </a:t>
            </a:r>
            <a:endParaRPr lang="ru-RU" sz="18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П/И «Попади в цель красным 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шариком»</a:t>
            </a: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Кружок «Цветные ладошки» </a:t>
            </a:r>
            <a:b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Тема «Клубничка»</a:t>
            </a:r>
            <a:endParaRPr lang="ru-RU" sz="1800" i="1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Отгадывание 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«красных» загадок.</a:t>
            </a:r>
            <a:endParaRPr lang="ru-RU" sz="18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750"/>
              </a:spcAft>
              <a:buNone/>
            </a:pPr>
            <a:endParaRPr lang="ru-RU" sz="18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27423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42900" lvl="0" indent="-342900">
              <a:lnSpc>
                <a:spcPct val="115000"/>
              </a:lnSpc>
              <a:spcBef>
                <a:spcPct val="20000"/>
              </a:spcBef>
              <a:spcAft>
                <a:spcPts val="750"/>
              </a:spcAft>
            </a:pPr>
            <a:r>
              <a:rPr lang="ru-RU" sz="15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5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Дидактические </a:t>
            </a:r>
            <a:r>
              <a:rPr lang="ru-RU" sz="2000" i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игры: «Давайте познакомимся – Я Красный», </a:t>
            </a:r>
            <a:r>
              <a:rPr lang="ru-RU" sz="2000" i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«Красные </a:t>
            </a:r>
            <a:r>
              <a:rPr lang="ru-RU" sz="2000" i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предметы», "Найди и назови все красное".  </a:t>
            </a:r>
            <a: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340768"/>
            <a:ext cx="6545700" cy="4909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5103106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i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Подвижные игры: «Красная ленточка</a:t>
            </a:r>
            <a:r>
              <a:rPr lang="ru-RU" sz="2400" i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124744"/>
            <a:ext cx="6668558" cy="5001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2300708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i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Игра-задание «Построй красную дорожку»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6788572" cy="50914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3707214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i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П/И «Попади в цель красным шариком»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29" y="980728"/>
            <a:ext cx="6860580" cy="51454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0647012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i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Кружок «Цветные ладошки» </a:t>
            </a:r>
            <a:br>
              <a:rPr lang="ru-RU" sz="2400" i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Тема «Клубничка»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268760"/>
            <a:ext cx="7148612" cy="53614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5965252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2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Вторник 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«Путешествие в </a:t>
            </a:r>
            <a:r>
              <a:rPr lang="ru-RU" sz="22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Желтое 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королевство».</a:t>
            </a:r>
            <a:endParaRPr lang="ru-RU" dirty="0">
              <a:ln>
                <a:solidFill>
                  <a:srgbClr val="00206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ru-RU" sz="1800" i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Дидактические 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игры: «Давайте познакомимся – Я Желтый», "Найди и назови все желтое", «Найди желтый цвет на одежде друга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Подвижная  игра: «По желтой дорожке, идут ножки» </a:t>
            </a:r>
          </a:p>
          <a:p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Подвижные 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игры: «Попади в 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цель» 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поднимать и бросать 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мешочек 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двумя руками в 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обруч, 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развивать координацию движений.</a:t>
            </a:r>
          </a:p>
          <a:p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Опыты с водой «Цветная вода» – познакомить детей со свойствами воды (прозрачная, непрозрачная, можно окрасить в желтый цвет), делать растворы разной концентрации, чтобы увидеть разные оттенки одного цвета.</a:t>
            </a:r>
          </a:p>
          <a:p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Чтение 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художественной литературы «Желтая сказка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Рисование ладошкой «Львенок»</a:t>
            </a:r>
            <a:endParaRPr lang="ru-RU" sz="1800" i="1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endParaRPr lang="ru-RU" sz="1800" i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sz="1800" i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19201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579296" cy="1143000"/>
          </a:xfrm>
        </p:spPr>
        <p:txBody>
          <a:bodyPr>
            <a:normAutofit fontScale="90000"/>
          </a:bodyPr>
          <a:lstStyle/>
          <a:p>
            <a:pPr marL="342900" lvl="0" indent="-342900" algn="l">
              <a:spcBef>
                <a:spcPct val="20000"/>
              </a:spcBef>
            </a:pPr>
            <a:r>
              <a:rPr lang="ru-RU" sz="22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Дидактические 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игры: </a:t>
            </a:r>
            <a:r>
              <a:rPr lang="ru-RU" sz="22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Давайте познакомимся – Я Желтый», </a:t>
            </a:r>
            <a:b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"Найди и назови все желтое", «Найди желтый цвет на одежде друга»</a:t>
            </a:r>
            <a:r>
              <a:rPr lang="ru-RU" sz="2000" i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5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268760"/>
            <a:ext cx="6668558" cy="5001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0937271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Подвижная  игра: «По желтой дорожке, идут ножки»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124744"/>
            <a:ext cx="6833732" cy="51252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0185433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Подвижные игры: «Попади в цель» – поднимать и бросать мешочек двумя руками в обруч, развивать координацию движений.</a:t>
            </a:r>
            <a:br>
              <a:rPr lang="ru-RU" sz="20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2787963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8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Опыты с водой «Цветная вода» – познакомить детей со свойствами воды (прозрачная, непрозрачная, можно окрасить в желтый цвет), делать растворы разной концентрации, чтобы увидеть разные оттенки одного цвета.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81" t="26017" r="17303"/>
          <a:stretch/>
        </p:blipFill>
        <p:spPr>
          <a:xfrm>
            <a:off x="1409934" y="1417638"/>
            <a:ext cx="6324132" cy="48862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07660228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Чтение художественной литературы </a:t>
            </a:r>
            <a:r>
              <a:rPr lang="ru-RU" sz="18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«Желтая </a:t>
            </a:r>
            <a:r>
              <a:rPr lang="ru-RU" sz="18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сказка»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351902"/>
            <a:ext cx="6264696" cy="46985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6768988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8229600" cy="1143000"/>
          </a:xfrm>
        </p:spPr>
        <p:txBody>
          <a:bodyPr/>
          <a:lstStyle/>
          <a:p>
            <a:r>
              <a:rPr lang="ru-RU" sz="18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Рисование ладошкой «Львенок»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000"/>
          <a:stretch/>
        </p:blipFill>
        <p:spPr>
          <a:xfrm>
            <a:off x="1619672" y="1052736"/>
            <a:ext cx="5904656" cy="54005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0351433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2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Среда – 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«Путешествие в </a:t>
            </a:r>
            <a:r>
              <a:rPr lang="ru-RU" sz="22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Зеленое 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королевство».</a:t>
            </a:r>
            <a:endParaRPr lang="ru-RU" dirty="0">
              <a:ln>
                <a:solidFill>
                  <a:srgbClr val="002060"/>
                </a:solidFill>
              </a:ln>
              <a:solidFill>
                <a:srgbClr val="0099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1800" i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Дидактические игры: «Давайте познакомимся – Я зеленый», "Найди и назови все зеленое", «Найди зеленый предмет и привези друзьям»</a:t>
            </a:r>
          </a:p>
          <a:p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Подвижная  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игра: 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«Давайте потанцуем» </a:t>
            </a:r>
          </a:p>
          <a:p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Д/И 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«К нам гости пришли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Игра-задание «Сделай зеленый цветочек» </a:t>
            </a:r>
          </a:p>
          <a:p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Наблюдение в 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природе «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Зимой и летом одним цветом»  </a:t>
            </a:r>
            <a:endParaRPr lang="ru-RU" sz="1800" i="1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i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sz="1800" i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5769434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2400" b="1" i="1" dirty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Дидактические игры: «Давайте познакомимся – Я зеленый», "Найди и назови все зеленое", «Найди зеленый предмет и привези друзьям» </a:t>
            </a:r>
            <a:r>
              <a:rPr lang="ru-RU" sz="17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196752"/>
            <a:ext cx="7344816" cy="5508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8379418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i="1" dirty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Подвижная  игра: «Давайте потанцуем»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387922"/>
            <a:ext cx="6761724" cy="50712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8532287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rgbClr val="002B82"/>
                </a:solidFill>
                <a:ea typeface="+mn-ea"/>
                <a:cs typeface="+mn-cs"/>
              </a:rPr>
              <a:t> </a:t>
            </a:r>
            <a:r>
              <a:rPr lang="ru-RU" sz="24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Д/И «</a:t>
            </a:r>
            <a:r>
              <a:rPr lang="ru-RU" sz="2400" b="1" i="1" dirty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 нам гости </a:t>
            </a:r>
            <a:r>
              <a:rPr lang="ru-RU" sz="24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пришли</a:t>
            </a:r>
            <a:r>
              <a:rPr lang="ru-RU" sz="2400" b="1" i="1" dirty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3200" b="1" dirty="0" smtClean="0">
                <a:solidFill>
                  <a:srgbClr val="002B82"/>
                </a:solidFill>
                <a:ea typeface="+mn-ea"/>
                <a:cs typeface="+mn-cs"/>
              </a:rPr>
              <a:t>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417638"/>
            <a:ext cx="6761724" cy="50712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3114877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i="1" dirty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Игра-задание «Сделай зеленый цветочек»</a:t>
            </a:r>
            <a:endParaRPr lang="ru-RU" dirty="0">
              <a:solidFill>
                <a:srgbClr val="0099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1929574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Наблюдение в природе</a:t>
            </a:r>
            <a:br>
              <a:rPr lang="ru-RU" sz="24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«Зимой и летом одним цветом»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435547"/>
            <a:ext cx="6768752" cy="50765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8374867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200" b="1" i="1" dirty="0" smtClean="0">
                <a:ln>
                  <a:solidFill>
                    <a:srgbClr val="002060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Четверг – 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«Путешествие в </a:t>
            </a:r>
            <a:r>
              <a:rPr lang="ru-RU" sz="2200" b="1" i="1" dirty="0" smtClean="0">
                <a:ln>
                  <a:solidFill>
                    <a:srgbClr val="002060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Синее 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королевство».</a:t>
            </a:r>
            <a:endParaRPr lang="ru-RU" dirty="0">
              <a:ln>
                <a:solidFill>
                  <a:srgbClr val="002060"/>
                </a:solidFill>
              </a:ln>
              <a:solidFill>
                <a:srgbClr val="0066FF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1800" i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Дидактические игры: «Давайте познакомимся – Я 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синий», 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"Найди и назови все 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синее", 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«Найди 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синий 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предмет и привези друзьям»</a:t>
            </a:r>
          </a:p>
          <a:p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Утренняя 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гимнастика </a:t>
            </a:r>
          </a:p>
          <a:p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Игровое упражнение на дыхание «Путешествие кораблика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Наблюдение 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природе «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Зимой и летом одним цветом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Кружок «Цветные ладошки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Тема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«Нарисуй Панде синий шарик»  </a:t>
            </a:r>
          </a:p>
          <a:p>
            <a:pPr marL="0" indent="0">
              <a:buNone/>
            </a:pP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sz="1800" i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178403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13792"/>
            <a:ext cx="8229600" cy="1143000"/>
          </a:xfrm>
        </p:spPr>
        <p:txBody>
          <a:bodyPr>
            <a:normAutofit fontScale="90000"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Дидактические игры: «Давайте познакомимся – </a:t>
            </a:r>
            <a:r>
              <a:rPr lang="ru-RU" sz="2200" b="1" i="1" dirty="0" smtClean="0">
                <a:ln>
                  <a:solidFill>
                    <a:srgbClr val="002060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i="1" dirty="0" smtClean="0">
                <a:ln>
                  <a:solidFill>
                    <a:srgbClr val="002060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i="1" dirty="0" smtClean="0">
                <a:ln>
                  <a:solidFill>
                    <a:srgbClr val="002060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синий», 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"Найди и назови все </a:t>
            </a:r>
            <a:r>
              <a:rPr lang="ru-RU" sz="2200" b="1" i="1" dirty="0" smtClean="0">
                <a:ln>
                  <a:solidFill>
                    <a:srgbClr val="002060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синее", 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«Найди </a:t>
            </a:r>
            <a:r>
              <a:rPr lang="ru-RU" sz="2200" b="1" i="1" dirty="0" smtClean="0">
                <a:ln>
                  <a:solidFill>
                    <a:srgbClr val="002060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синий предмет 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привези друзьям»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556792"/>
            <a:ext cx="6761724" cy="50712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7663537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Утренняя гимнастика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137" y="1417638"/>
            <a:ext cx="6761725" cy="5071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13481698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Игровое упражнение на дыхание «Путешествие кораблика»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556792"/>
            <a:ext cx="6912768" cy="51845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94179885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Кружок «Цветные ладошки»  </a:t>
            </a:r>
            <a:b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Тема: «Нарисуй Панде синий шарик»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24881"/>
            <a:ext cx="4038600" cy="3028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61" r="17925" b="9204"/>
          <a:stretch/>
        </p:blipFill>
        <p:spPr>
          <a:xfrm>
            <a:off x="3491880" y="2852936"/>
            <a:ext cx="5413696" cy="3598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02038164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CC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– «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CC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CC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CC33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 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CC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2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о».</a:t>
            </a:r>
            <a:r>
              <a:rPr lang="ru-RU" sz="22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0000FF"/>
                </a:solidFill>
                <a:latin typeface="Monotype Corsiva" pitchFamily="66" charset="0"/>
                <a:ea typeface="Calibri"/>
                <a:cs typeface="Times New Roman"/>
              </a:rPr>
              <a:t> </a:t>
            </a:r>
            <a:endParaRPr lang="ru-RU" sz="3200" dirty="0">
              <a:ln>
                <a:solidFill>
                  <a:srgbClr val="00206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1800" i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Дидактические 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игры: «Давайте 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закрепим цвет», 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"Найди и назови все 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цвета", 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«Найди желтый цвет на одежде 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друга и </a:t>
            </a:r>
            <a:r>
              <a:rPr lang="ru-RU" sz="1800" i="1" dirty="0" err="1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т.д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Дидактические игры: 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«Собери пирамидку»</a:t>
            </a:r>
          </a:p>
          <a:p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Подвижная игра: «Цветик - </a:t>
            </a:r>
            <a:r>
              <a:rPr lang="ru-RU" sz="1800" i="1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семицветик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Развиваем пальчики: «Разноцветные мячики»</a:t>
            </a:r>
            <a:endParaRPr lang="ru-RU" sz="1800" i="1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i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i="1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endParaRPr lang="ru-RU" sz="1800" i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sz="1800" i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26863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548680"/>
            <a:ext cx="8229600" cy="1143000"/>
          </a:xfrm>
        </p:spPr>
        <p:txBody>
          <a:bodyPr>
            <a:normAutofit fontScale="90000"/>
          </a:bodyPr>
          <a:lstStyle/>
          <a:p>
            <a:pPr lvl="0" algn="l">
              <a:spcBef>
                <a:spcPct val="20000"/>
              </a:spcBef>
            </a:pP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CC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«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CC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 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CC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 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79646">
                    <a:lumMod val="75000"/>
                  </a:srgb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CC33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prstClr val="white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все 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 «Н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C0504D">
                    <a:lumMod val="75000"/>
                  </a:srgb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prstClr val="white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CC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 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99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CC33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 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т.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д.»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484784"/>
            <a:ext cx="6473693" cy="48552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42220228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CC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ая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«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CC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CC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у»</a:t>
            </a:r>
            <a:endParaRPr lang="ru-RU" sz="2000" dirty="0">
              <a:solidFill>
                <a:srgbClr val="0000FF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22" y="1268760"/>
            <a:ext cx="7049756" cy="5287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63648683"/>
      </p:ext>
    </p:extLst>
  </p:cSld>
  <p:clrMapOvr>
    <a:masterClrMapping/>
  </p:clrMapOvr>
  <p:transition spd="slow">
    <p:wipe dir="d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CC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i="1" dirty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000" b="1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000" b="1" i="1" dirty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i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CC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 -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000" b="1" i="1" dirty="0" err="1" smtClean="0">
                <a:ln>
                  <a:solidFill>
                    <a:srgbClr val="002060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i="1" dirty="0" err="1" smtClean="0">
                <a:ln>
                  <a:solidFill>
                    <a:srgbClr val="002060"/>
                  </a:solidFill>
                </a:ln>
                <a:solidFill>
                  <a:srgbClr val="CC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000" b="1" i="1" dirty="0" err="1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i="1" dirty="0" err="1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2000" b="1" i="1" dirty="0" err="1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b="1" i="1" dirty="0" err="1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i="1" dirty="0" err="1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000" b="1" i="1" dirty="0" err="1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i="1" dirty="0" err="1" smtClean="0">
                <a:ln>
                  <a:solidFill>
                    <a:srgbClr val="002060"/>
                  </a:solidFill>
                </a:ln>
                <a:solidFill>
                  <a:srgbClr val="FF99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84784"/>
            <a:ext cx="4169437" cy="31270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3" y="2348880"/>
            <a:ext cx="5376597" cy="4032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40939227"/>
      </p:ext>
    </p:extLst>
  </p:cSld>
  <p:clrMapOvr>
    <a:masterClrMapping/>
  </p:clrMapOvr>
  <p:transition spd="slow">
    <p:wipe dir="d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CC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ь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99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«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CC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CC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 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99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FF99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ru-RU" sz="2000" b="1" i="1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22" y="1405459"/>
            <a:ext cx="7049756" cy="5287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49185859"/>
      </p:ext>
    </p:extLst>
  </p:cSld>
  <p:clrMapOvr>
    <a:masterClrMapping/>
  </p:clrMapOvr>
  <p:transition spd="slow">
    <p:wipe dir="d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b="1" i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Результаты проектной деятельности: </a:t>
            </a:r>
            <a:r>
              <a:rPr lang="ru-RU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2827" y="1124744"/>
            <a:ext cx="8229600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17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*для </a:t>
            </a:r>
            <a:r>
              <a:rPr lang="ru-RU" sz="17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детей - получили и закрепили на практике знания о цветовом спектре, научились различать цвета, сопоставлять их с предметами, различать теплые и холодные цвета. Развивали воображение, умение видеть характерные признаки предметов.</a:t>
            </a:r>
          </a:p>
          <a:p>
            <a:pPr marL="0" indent="0">
              <a:buNone/>
            </a:pPr>
            <a:r>
              <a:rPr lang="ru-RU" sz="17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для педагогов – будем продолжать освоение метода проектирования – метод организации насыщенной детской деятельности, который дает возможность расширять образовательное пространство, придать ему новые формы, эффективно развивать творческое и познавательное мышление дошкольников.</a:t>
            </a:r>
          </a:p>
          <a:p>
            <a:pPr marL="0" indent="0">
              <a:buNone/>
            </a:pPr>
            <a:r>
              <a:rPr lang="ru-RU" sz="17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для родителей - расширение возможности сотрудничества со своими детьми.</a:t>
            </a:r>
          </a:p>
          <a:p>
            <a:pPr marL="0" indent="0">
              <a:buNone/>
            </a:pPr>
            <a:r>
              <a:rPr lang="ru-RU" sz="17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Завершение проекта:</a:t>
            </a:r>
          </a:p>
          <a:p>
            <a:pPr marL="0" indent="0">
              <a:buNone/>
            </a:pPr>
            <a:r>
              <a:rPr lang="ru-RU" sz="17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проявление фантазии, индивидуальности и оригинальности каждого ребёнка;</a:t>
            </a:r>
          </a:p>
          <a:p>
            <a:pPr marL="0" indent="0">
              <a:buNone/>
            </a:pPr>
            <a:r>
              <a:rPr lang="ru-RU" sz="17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психологическая разгрузка, снятие эмоционального напряжения у детей;</a:t>
            </a:r>
          </a:p>
          <a:p>
            <a:pPr marL="0" indent="0">
              <a:buNone/>
            </a:pPr>
            <a:r>
              <a:rPr lang="ru-RU" sz="17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вовлечение родителей в педагогический процесс, укрепление заинтересованности в сотрудничестве с ДОУ;</a:t>
            </a:r>
          </a:p>
          <a:p>
            <a:pPr marL="0" indent="0">
              <a:buNone/>
            </a:pPr>
            <a:r>
              <a:rPr lang="ru-RU" sz="17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• </a:t>
            </a:r>
            <a:r>
              <a:rPr lang="ru-RU" sz="17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sz="17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презентации </a:t>
            </a:r>
            <a:r>
              <a:rPr lang="ru-RU" sz="17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ходе проекта.</a:t>
            </a:r>
          </a:p>
        </p:txBody>
      </p:sp>
    </p:spTree>
    <p:extLst>
      <p:ext uri="{BB962C8B-B14F-4D97-AF65-F5344CB8AC3E}">
        <p14:creationId xmlns:p14="http://schemas.microsoft.com/office/powerpoint/2010/main" val="3088166326"/>
      </p:ext>
    </p:extLst>
  </p:cSld>
  <p:clrMapOvr>
    <a:masterClrMapping/>
  </p:clrMapOvr>
  <p:transition spd="slow">
    <p:wipe dir="d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lisyonok.ucoz.ru/smilez/ogromniye/2787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785902"/>
            <a:ext cx="8715404" cy="5072098"/>
          </a:xfrm>
          <a:prstGeom prst="rect">
            <a:avLst/>
          </a:prstGeom>
          <a:noFill/>
        </p:spPr>
      </p:pic>
      <p:sp>
        <p:nvSpPr>
          <p:cNvPr id="54275" name="WordArt 3"/>
          <p:cNvSpPr>
            <a:spLocks noChangeArrowheads="1" noChangeShapeType="1" noTextEdit="1"/>
          </p:cNvSpPr>
          <p:nvPr/>
        </p:nvSpPr>
        <p:spPr bwMode="auto">
          <a:xfrm>
            <a:off x="285720" y="214290"/>
            <a:ext cx="8572560" cy="17113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 rtl="0"/>
            <a:r>
              <a:rPr lang="ru-RU" sz="4800" kern="10" spc="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Спасибо за внимание!</a:t>
            </a:r>
            <a:endParaRPr lang="ru-RU" sz="4800" kern="10" spc="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886</TotalTime>
  <Words>881</Words>
  <Application>Microsoft Office PowerPoint</Application>
  <PresentationFormat>Экран (4:3)</PresentationFormat>
  <Paragraphs>125</Paragraphs>
  <Slides>36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2" baseType="lpstr">
      <vt:lpstr>Arial</vt:lpstr>
      <vt:lpstr>Calibri</vt:lpstr>
      <vt:lpstr>Impact</vt:lpstr>
      <vt:lpstr>Monotype Corsiva</vt:lpstr>
      <vt:lpstr>Times New Roman</vt:lpstr>
      <vt:lpstr>Тема Office</vt:lpstr>
      <vt:lpstr>  МУНИЦИПАЛЬНОЕ БЮДЖЕТНОЕ ДОШКОЛЬНОЕ ОБРАЗОВАТЕЛЬНОЕ УЧРЕЖДЕНИЕ  АЛЕКСЕЕВСКИЙ ДЕТСКИЙ САД «СКАЗКА» АЛЕКСЕЕВСКОГО МУНИЦИПАЛЬНОГО РАЙОНА ВОЛГОГРАДСКОЙ ОБЛАСТИ (МБДОУ АЛЕКСЕЕВСКИЙ ДЕТСКИЙ САД «СКАЗКА»)  </vt:lpstr>
      <vt:lpstr>Актуальность:</vt:lpstr>
      <vt:lpstr>Презентация PowerPoint</vt:lpstr>
      <vt:lpstr>Презентация PowerPoint</vt:lpstr>
      <vt:lpstr>Цель:</vt:lpstr>
      <vt:lpstr>Понедельник – «Путешествие в Красное королевство». </vt:lpstr>
      <vt:lpstr> Дидактические игры: «Давайте познакомимся – Я Красный», «Красные предметы», "Найди и назови все красное".   </vt:lpstr>
      <vt:lpstr>Подвижные игры: «Красная ленточка»</vt:lpstr>
      <vt:lpstr>Игра-задание «Построй красную дорожку»</vt:lpstr>
      <vt:lpstr>П/И «Попади в цель красным шариком»</vt:lpstr>
      <vt:lpstr>Кружок «Цветные ладошки»  Тема «Клубничка»</vt:lpstr>
      <vt:lpstr>Вторник – «Путешествие в Желтое королевство».</vt:lpstr>
      <vt:lpstr> Дидактические игры: «Давайте познакомимся – Я Желтый»,  "Найди и назови все желтое", «Найди желтый цвет на одежде друга»  </vt:lpstr>
      <vt:lpstr>Подвижная  игра: «По желтой дорожке, идут ножки» </vt:lpstr>
      <vt:lpstr>Подвижные игры: «Попади в цель» – поднимать и бросать мешочек двумя руками в обруч, развивать координацию движений.  </vt:lpstr>
      <vt:lpstr>Опыты с водой «Цветная вода» – познакомить детей со свойствами воды (прозрачная, непрозрачная, можно окрасить в желтый цвет), делать растворы разной концентрации, чтобы увидеть разные оттенки одного цвета.</vt:lpstr>
      <vt:lpstr>Чтение художественной литературы «Желтая сказка»</vt:lpstr>
      <vt:lpstr>Рисование ладошкой «Львенок»</vt:lpstr>
      <vt:lpstr>Среда – «Путешествие в Зеленое королевство».</vt:lpstr>
      <vt:lpstr>Дидактические игры: «Давайте познакомимся – Я зеленый», "Найди и назови все зеленое", «Найди зеленый предмет и привези друзьям»  </vt:lpstr>
      <vt:lpstr>Подвижная  игра: «Давайте потанцуем» </vt:lpstr>
      <vt:lpstr> Д/И «К нам гости пришли»  </vt:lpstr>
      <vt:lpstr>Игра-задание «Сделай зеленый цветочек»</vt:lpstr>
      <vt:lpstr>Наблюдение в природе «Зимой и летом одним цветом»</vt:lpstr>
      <vt:lpstr>Четверг – «Путешествие в Синее королевство».</vt:lpstr>
      <vt:lpstr>Дидактические игры: «Давайте познакомимся –  Я синий», "Найди и назови все синее", «Найди синий предмет и привези друзьям»  </vt:lpstr>
      <vt:lpstr>Утренняя гимнастика</vt:lpstr>
      <vt:lpstr>Игровое упражнение на дыхание «Путешествие кораблика»</vt:lpstr>
      <vt:lpstr>Кружок «Цветные ладошки»   Тема: «Нарисуй Панде синий шарик»</vt:lpstr>
      <vt:lpstr>Пятница – «Путешествие в разноцветное королевство».  </vt:lpstr>
      <vt:lpstr>  Дидактические игры: «Давай закрепим цвет»,  «Найди и назови все цвета»,  «Найди желтый цвет на одежде друга и т.д.»     </vt:lpstr>
      <vt:lpstr>Дидактическая игра: «Собери  пирамидку»</vt:lpstr>
      <vt:lpstr>Подвижная игра: «Цветик - семицветик»</vt:lpstr>
      <vt:lpstr>Развиваем пальчики: «Разноцветные мячики»</vt:lpstr>
      <vt:lpstr>Результаты проектной деятельности:  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дошкольное образовательное учреждение «Детский сад №6» городского округа ЗАТО пос. Горный</dc:title>
  <dc:creator>Юлия Теплова</dc:creator>
  <cp:lastModifiedBy>User</cp:lastModifiedBy>
  <cp:revision>83</cp:revision>
  <cp:lastPrinted>2023-07-30T14:46:39Z</cp:lastPrinted>
  <dcterms:created xsi:type="dcterms:W3CDTF">2015-02-18T11:51:05Z</dcterms:created>
  <dcterms:modified xsi:type="dcterms:W3CDTF">2023-07-30T15:07:55Z</dcterms:modified>
</cp:coreProperties>
</file>